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6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583" autoAdjust="0"/>
    <p:restoredTop sz="94660"/>
  </p:normalViewPr>
  <p:slideViewPr>
    <p:cSldViewPr>
      <p:cViewPr varScale="1">
        <p:scale>
          <a:sx n="88" d="100"/>
          <a:sy n="8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F9F574-CC3B-461E-AFC1-5024E8C3D8FD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78C3D5-4E84-4500-8D39-E4EE2F71670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Кемеровская </a:t>
            </a:r>
            <a:br>
              <a:rPr lang="ru-RU" sz="7200" dirty="0" smtClean="0"/>
            </a:br>
            <a:r>
              <a:rPr lang="ru-RU" sz="7200" dirty="0" smtClean="0"/>
              <a:t>область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356992"/>
            <a:ext cx="5472608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 Животный мир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           Кемеровской области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214290"/>
            <a:ext cx="2376264" cy="72008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Росомаха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087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Росомаха</a:t>
            </a:r>
            <a:r>
              <a:rPr lang="ru-RU" dirty="0" smtClean="0">
                <a:latin typeface="+mj-lt"/>
              </a:rPr>
              <a:t> – </a:t>
            </a:r>
            <a:r>
              <a:rPr lang="ru-RU" b="1" dirty="0" smtClean="0">
                <a:latin typeface="+mj-lt"/>
              </a:rPr>
              <a:t>пушной зверь </a:t>
            </a:r>
            <a:r>
              <a:rPr lang="ru-RU" dirty="0" smtClean="0">
                <a:latin typeface="+mj-lt"/>
              </a:rPr>
              <a:t>из </a:t>
            </a:r>
            <a:r>
              <a:rPr lang="ru-RU" b="1" dirty="0" smtClean="0">
                <a:latin typeface="+mj-lt"/>
              </a:rPr>
              <a:t>семейства куньих</a:t>
            </a:r>
            <a:r>
              <a:rPr lang="ru-RU" dirty="0" smtClean="0">
                <a:latin typeface="+mj-lt"/>
              </a:rPr>
              <a:t>, длиной до 1 метра. Окрас шерсти тёмно – коричневый, вид неуклюжий, похожа на молодого медведя, только хвост довольно длинный и пушистый.</a:t>
            </a:r>
            <a:endParaRPr lang="ru-RU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357430"/>
            <a:ext cx="4645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Росомаха</a:t>
            </a:r>
            <a:r>
              <a:rPr lang="ru-RU" dirty="0" smtClean="0">
                <a:latin typeface="+mj-lt"/>
              </a:rPr>
              <a:t> – очень </a:t>
            </a:r>
            <a:r>
              <a:rPr lang="ru-RU" b="1" dirty="0" smtClean="0">
                <a:latin typeface="+mj-lt"/>
              </a:rPr>
              <a:t>редкий зверь</a:t>
            </a:r>
            <a:r>
              <a:rPr lang="ru-RU" dirty="0" smtClean="0">
                <a:latin typeface="+mj-lt"/>
              </a:rPr>
              <a:t>. Живёт в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равнинной</a:t>
            </a:r>
            <a:r>
              <a:rPr lang="ru-RU" dirty="0" smtClean="0">
                <a:latin typeface="+mj-lt"/>
              </a:rPr>
              <a:t> и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горной тайге</a:t>
            </a:r>
            <a:r>
              <a:rPr lang="ru-RU" dirty="0" smtClean="0">
                <a:latin typeface="+mj-lt"/>
              </a:rPr>
              <a:t>, встречается в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лесостепи.</a:t>
            </a:r>
            <a:endParaRPr lang="ru-RU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071810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Росомаха </a:t>
            </a:r>
            <a:r>
              <a:rPr lang="ru-RU" dirty="0" smtClean="0">
                <a:latin typeface="+mj-lt"/>
              </a:rPr>
              <a:t> питается </a:t>
            </a:r>
            <a:r>
              <a:rPr lang="ru-RU" b="1" dirty="0" smtClean="0">
                <a:latin typeface="+mj-lt"/>
              </a:rPr>
              <a:t>мышевидными грызунами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зайчатами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яйцами птиц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личинками насекомых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змеями</a:t>
            </a:r>
            <a:r>
              <a:rPr lang="ru-RU" dirty="0" smtClean="0">
                <a:latin typeface="+mj-lt"/>
              </a:rPr>
              <a:t>, а так же поедает</a:t>
            </a:r>
            <a:r>
              <a:rPr lang="ru-RU" b="1" dirty="0" smtClean="0">
                <a:latin typeface="+mj-lt"/>
              </a:rPr>
              <a:t> кедровые орехи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грибы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ягоды</a:t>
            </a:r>
            <a:r>
              <a:rPr lang="ru-RU" dirty="0" smtClean="0">
                <a:latin typeface="+mj-lt"/>
              </a:rPr>
              <a:t>. Любит </a:t>
            </a:r>
            <a:r>
              <a:rPr lang="ru-RU" b="1" dirty="0" smtClean="0">
                <a:latin typeface="+mj-lt"/>
              </a:rPr>
              <a:t>падаль.</a:t>
            </a:r>
            <a:endParaRPr lang="ru-RU" b="1" dirty="0">
              <a:latin typeface="+mj-lt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929058" y="4214818"/>
            <a:ext cx="5143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Помечает всё, что ей принадлежит, жидкостью с неприятным запахом.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Росомаха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единственный зверь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мех которого не индевеет даже в сильные морозы.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286388"/>
            <a:ext cx="5220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Летом</a:t>
            </a:r>
            <a:r>
              <a:rPr lang="ru-RU" dirty="0" smtClean="0">
                <a:latin typeface="+mj-lt"/>
              </a:rPr>
              <a:t> зверь устраивает себе </a:t>
            </a:r>
            <a:r>
              <a:rPr lang="ru-RU" b="1" dirty="0" smtClean="0">
                <a:latin typeface="+mj-lt"/>
              </a:rPr>
              <a:t>гнездо</a:t>
            </a:r>
            <a:r>
              <a:rPr lang="ru-RU" dirty="0" smtClean="0">
                <a:latin typeface="+mj-lt"/>
              </a:rPr>
              <a:t> из сухого мха, травы, веток, где раз в два года у неё появляются </a:t>
            </a:r>
            <a:r>
              <a:rPr lang="ru-RU" b="1" dirty="0" smtClean="0">
                <a:latin typeface="+mj-lt"/>
              </a:rPr>
              <a:t>детёныши</a:t>
            </a:r>
            <a:r>
              <a:rPr lang="ru-RU" dirty="0" smtClean="0">
                <a:latin typeface="+mj-lt"/>
              </a:rPr>
              <a:t>. Врагов у росомахи практически нет, охраняется законом как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санитар леса.</a:t>
            </a:r>
            <a:endParaRPr lang="ru-RU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194" name="Picture 2" descr="http://s00.yaplakal.com/pics/pics_original/2/1/4/81794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3571876"/>
            <a:ext cx="3667014" cy="2928958"/>
          </a:xfrm>
          <a:prstGeom prst="rect">
            <a:avLst/>
          </a:prstGeom>
          <a:noFill/>
        </p:spPr>
      </p:pic>
      <p:pic>
        <p:nvPicPr>
          <p:cNvPr id="8196" name="Picture 4" descr="https://prikolnye-kartinki.ru/img/picture/Nov/28/34b85c311cf31463e22e8060945c2b1e/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28604"/>
            <a:ext cx="4000528" cy="2509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277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116632"/>
            <a:ext cx="2376264" cy="72008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Рысь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670" y="8475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Рысь</a:t>
            </a:r>
            <a:r>
              <a:rPr lang="ru-RU" dirty="0" smtClean="0">
                <a:latin typeface="+mj-lt"/>
              </a:rPr>
              <a:t> –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самая крупная кошка </a:t>
            </a:r>
            <a:r>
              <a:rPr lang="ru-RU" dirty="0" smtClean="0">
                <a:latin typeface="+mj-lt"/>
              </a:rPr>
              <a:t>весом до </a:t>
            </a:r>
          </a:p>
          <a:p>
            <a:r>
              <a:rPr lang="ru-RU" b="1" dirty="0" smtClean="0">
                <a:latin typeface="+mj-lt"/>
              </a:rPr>
              <a:t>30 – </a:t>
            </a:r>
            <a:r>
              <a:rPr lang="ru-RU" b="1" dirty="0" err="1" smtClean="0">
                <a:latin typeface="+mj-lt"/>
              </a:rPr>
              <a:t>ти</a:t>
            </a:r>
            <a:r>
              <a:rPr lang="ru-RU" b="1" dirty="0" smtClean="0">
                <a:latin typeface="+mj-lt"/>
              </a:rPr>
              <a:t> килограммов </a:t>
            </a:r>
            <a:r>
              <a:rPr lang="ru-RU" dirty="0" smtClean="0">
                <a:latin typeface="+mj-lt"/>
              </a:rPr>
              <a:t>и </a:t>
            </a:r>
            <a:r>
              <a:rPr lang="ru-RU" b="1" dirty="0" smtClean="0">
                <a:latin typeface="+mj-lt"/>
              </a:rPr>
              <a:t>около метра </a:t>
            </a:r>
            <a:r>
              <a:rPr lang="ru-RU" dirty="0" smtClean="0">
                <a:latin typeface="+mj-lt"/>
              </a:rPr>
              <a:t>в </a:t>
            </a:r>
            <a:r>
              <a:rPr lang="ru-RU" b="1" dirty="0" smtClean="0">
                <a:latin typeface="+mj-lt"/>
              </a:rPr>
              <a:t>длину</a:t>
            </a:r>
            <a:r>
              <a:rPr lang="ru-RU" dirty="0" smtClean="0">
                <a:latin typeface="+mj-lt"/>
              </a:rPr>
              <a:t>. Хвост короткий, как бы обрублен. </a:t>
            </a:r>
          </a:p>
          <a:p>
            <a:r>
              <a:rPr lang="ru-RU" dirty="0" smtClean="0">
                <a:latin typeface="+mj-lt"/>
              </a:rPr>
              <a:t>На кончиках ушей – чёрные кисточки.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90" y="2071678"/>
            <a:ext cx="43576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Зверь в Кемеровской области довольно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редок</a:t>
            </a:r>
            <a:r>
              <a:rPr lang="ru-RU" dirty="0" smtClean="0">
                <a:latin typeface="+mj-lt"/>
              </a:rPr>
              <a:t> – не более </a:t>
            </a:r>
            <a:r>
              <a:rPr lang="ru-RU" b="1" dirty="0" smtClean="0">
                <a:latin typeface="+mj-lt"/>
              </a:rPr>
              <a:t>500 особей</a:t>
            </a:r>
            <a:r>
              <a:rPr lang="ru-RU" dirty="0" smtClean="0">
                <a:latin typeface="+mj-lt"/>
              </a:rPr>
              <a:t>. Ведёт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бродячий образ жизни</a:t>
            </a:r>
            <a:r>
              <a:rPr lang="ru-RU" dirty="0" smtClean="0">
                <a:latin typeface="+mj-lt"/>
              </a:rPr>
              <a:t>, за сутки пробегая </a:t>
            </a:r>
            <a:r>
              <a:rPr lang="ru-RU" b="1" dirty="0" smtClean="0">
                <a:latin typeface="+mj-lt"/>
              </a:rPr>
              <a:t>5 -15 километров.</a:t>
            </a:r>
            <a:endParaRPr lang="ru-RU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40770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Рысь</a:t>
            </a:r>
            <a:r>
              <a:rPr lang="ru-RU" dirty="0" smtClean="0">
                <a:latin typeface="+mj-lt"/>
              </a:rPr>
              <a:t>  охотится в основном в вечерних и утренних сумерках, реже – днём. Главный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объект добычи </a:t>
            </a:r>
            <a:r>
              <a:rPr lang="ru-RU" dirty="0" smtClean="0">
                <a:latin typeface="+mj-lt"/>
              </a:rPr>
              <a:t>– </a:t>
            </a:r>
            <a:r>
              <a:rPr lang="ru-RU" b="1" dirty="0" smtClean="0">
                <a:latin typeface="+mj-lt"/>
              </a:rPr>
              <a:t>заяц –беляк</a:t>
            </a:r>
            <a:r>
              <a:rPr lang="ru-RU" dirty="0" smtClean="0">
                <a:latin typeface="+mj-lt"/>
              </a:rPr>
              <a:t>, нападает и на </a:t>
            </a:r>
            <a:r>
              <a:rPr lang="ru-RU" b="1" dirty="0" smtClean="0">
                <a:latin typeface="+mj-lt"/>
              </a:rPr>
              <a:t>молодых маралов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косуль</a:t>
            </a:r>
            <a:r>
              <a:rPr lang="ru-RU" dirty="0" smtClean="0">
                <a:latin typeface="+mj-lt"/>
              </a:rPr>
              <a:t>. Ловит</a:t>
            </a:r>
            <a:r>
              <a:rPr lang="ru-RU" b="1" dirty="0" smtClean="0">
                <a:latin typeface="+mj-lt"/>
              </a:rPr>
              <a:t> птиц</a:t>
            </a:r>
            <a:r>
              <a:rPr lang="ru-RU" dirty="0" smtClean="0">
                <a:latin typeface="+mj-lt"/>
              </a:rPr>
              <a:t>, разоряет гнёзда.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9082" y="5949280"/>
            <a:ext cx="305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+mj-lt"/>
              </a:rPr>
              <a:t>Шкура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 рыси </a:t>
            </a:r>
            <a:r>
              <a:rPr lang="ru-RU" dirty="0" smtClean="0">
                <a:latin typeface="+mj-lt"/>
              </a:rPr>
              <a:t>ценится высоко</a:t>
            </a:r>
            <a:endParaRPr lang="ru-RU" dirty="0">
              <a:latin typeface="+mj-lt"/>
            </a:endParaRPr>
          </a:p>
        </p:txBody>
      </p:sp>
      <p:pic>
        <p:nvPicPr>
          <p:cNvPr id="7170" name="Picture 2" descr="http://brest.greenbelarus.info/files/lynx-1019069_960_720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357562"/>
            <a:ext cx="4000528" cy="3268386"/>
          </a:xfrm>
          <a:prstGeom prst="rect">
            <a:avLst/>
          </a:prstGeom>
          <a:noFill/>
        </p:spPr>
      </p:pic>
      <p:pic>
        <p:nvPicPr>
          <p:cNvPr id="7172" name="Picture 4" descr="https://img1.goodfon.ru/original/1440x900/c/d0/rys-sneg-derevo-vzglyad-otdyh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29150" y="714356"/>
            <a:ext cx="422913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0"/>
            <a:ext cx="2376264" cy="72008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Барсук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759616"/>
            <a:ext cx="45005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Барсук </a:t>
            </a:r>
            <a:r>
              <a:rPr lang="ru-RU" sz="1600" dirty="0" smtClean="0">
                <a:latin typeface="+mj-lt"/>
              </a:rPr>
              <a:t>относится к </a:t>
            </a:r>
            <a:r>
              <a:rPr lang="ru-RU" sz="1600" b="1" dirty="0" smtClean="0">
                <a:latin typeface="+mj-lt"/>
              </a:rPr>
              <a:t>семейству куньих</a:t>
            </a:r>
            <a:r>
              <a:rPr lang="ru-RU" sz="1600" dirty="0" smtClean="0">
                <a:latin typeface="+mj-lt"/>
              </a:rPr>
              <a:t>, но мало похож на сородичей.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Барсук</a:t>
            </a:r>
            <a:r>
              <a:rPr lang="ru-RU" sz="1600" dirty="0" smtClean="0">
                <a:latin typeface="+mj-lt"/>
              </a:rPr>
              <a:t> – </a:t>
            </a:r>
            <a:r>
              <a:rPr lang="ru-RU" sz="1600" b="1" dirty="0" smtClean="0">
                <a:latin typeface="+mj-lt"/>
              </a:rPr>
              <a:t>приземистое животное</a:t>
            </a:r>
            <a:r>
              <a:rPr lang="ru-RU" sz="1600" dirty="0" smtClean="0">
                <a:latin typeface="+mj-lt"/>
              </a:rPr>
              <a:t>, тело которого клинообразно суживается к морде.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Длина тела </a:t>
            </a:r>
            <a:r>
              <a:rPr lang="ru-RU" sz="1600" dirty="0" smtClean="0">
                <a:latin typeface="+mj-lt"/>
              </a:rPr>
              <a:t>– </a:t>
            </a:r>
            <a:r>
              <a:rPr lang="ru-RU" sz="1600" b="1" dirty="0" smtClean="0">
                <a:latin typeface="+mj-lt"/>
              </a:rPr>
              <a:t>60 -90 см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хвост</a:t>
            </a:r>
            <a:r>
              <a:rPr lang="ru-RU" sz="1600" dirty="0" smtClean="0">
                <a:latin typeface="+mj-lt"/>
              </a:rPr>
              <a:t> – </a:t>
            </a:r>
            <a:r>
              <a:rPr lang="ru-RU" sz="1600" b="1" dirty="0" smtClean="0">
                <a:latin typeface="+mj-lt"/>
              </a:rPr>
              <a:t>16 – 20 см</a:t>
            </a:r>
            <a:r>
              <a:rPr lang="ru-RU" sz="1600" dirty="0" smtClean="0">
                <a:latin typeface="+mj-lt"/>
              </a:rPr>
              <a:t>. Шерсть грубая, окраска буровато – серая, с мелкой чёрной рябью. Морда светлая, вдоль головы тянутся тёмные полосы.</a:t>
            </a:r>
            <a:endParaRPr lang="ru-RU" sz="16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638664"/>
            <a:ext cx="45005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Наиболее многочисленны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барсуки</a:t>
            </a:r>
            <a:r>
              <a:rPr lang="ru-RU" sz="1600" dirty="0" smtClean="0">
                <a:latin typeface="+mj-lt"/>
              </a:rPr>
              <a:t> в </a:t>
            </a:r>
            <a:r>
              <a:rPr lang="ru-RU" sz="1600" b="1" dirty="0" smtClean="0">
                <a:latin typeface="+mj-lt"/>
              </a:rPr>
              <a:t>смешанных лесах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b="1" dirty="0" smtClean="0">
                <a:latin typeface="+mj-lt"/>
              </a:rPr>
              <a:t>лесостепной зоне</a:t>
            </a:r>
            <a:r>
              <a:rPr lang="ru-RU" sz="1600" dirty="0" smtClean="0">
                <a:latin typeface="+mj-lt"/>
              </a:rPr>
              <a:t>, </a:t>
            </a:r>
          </a:p>
          <a:p>
            <a:r>
              <a:rPr lang="ru-RU" sz="1600" dirty="0" smtClean="0">
                <a:latin typeface="+mj-lt"/>
              </a:rPr>
              <a:t>в </a:t>
            </a:r>
            <a:r>
              <a:rPr lang="ru-RU" sz="1600" b="1" dirty="0" smtClean="0">
                <a:latin typeface="+mj-lt"/>
              </a:rPr>
              <a:t>горных кустарниках.</a:t>
            </a:r>
            <a:endParaRPr lang="ru-RU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3356992"/>
            <a:ext cx="471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Живут 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барсуки</a:t>
            </a:r>
            <a:r>
              <a:rPr lang="ru-RU" sz="1600" dirty="0" smtClean="0">
                <a:latin typeface="+mj-lt"/>
              </a:rPr>
              <a:t> в</a:t>
            </a:r>
            <a:r>
              <a:rPr lang="ru-RU" sz="1600" b="1" dirty="0" smtClean="0">
                <a:latin typeface="+mj-lt"/>
              </a:rPr>
              <a:t> норах </a:t>
            </a:r>
            <a:r>
              <a:rPr lang="ru-RU" sz="1600" dirty="0" smtClean="0">
                <a:latin typeface="+mj-lt"/>
              </a:rPr>
              <a:t>по несколько поколений.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Барсук </a:t>
            </a:r>
            <a:r>
              <a:rPr lang="ru-RU" sz="1600" dirty="0" smtClean="0">
                <a:latin typeface="+mj-lt"/>
              </a:rPr>
              <a:t>очень </a:t>
            </a:r>
            <a:r>
              <a:rPr lang="ru-RU" sz="1600" b="1" dirty="0" smtClean="0">
                <a:latin typeface="+mj-lt"/>
              </a:rPr>
              <a:t>чистоплотен</a:t>
            </a:r>
            <a:r>
              <a:rPr lang="ru-RU" sz="1600" dirty="0" smtClean="0">
                <a:latin typeface="+mj-lt"/>
              </a:rPr>
              <a:t>. Зверь ведёт размеренный образ жизни: ночью охотится, днём спит. Барсук почти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всеяден</a:t>
            </a:r>
            <a:r>
              <a:rPr lang="ru-RU" sz="1600" dirty="0" smtClean="0">
                <a:latin typeface="+mj-lt"/>
              </a:rPr>
              <a:t> – питается </a:t>
            </a:r>
            <a:r>
              <a:rPr lang="ru-RU" sz="1600" b="1" dirty="0" smtClean="0">
                <a:latin typeface="+mj-lt"/>
              </a:rPr>
              <a:t>насекомыми</a:t>
            </a:r>
            <a:r>
              <a:rPr lang="ru-RU" sz="1600" dirty="0" smtClean="0">
                <a:latin typeface="+mj-lt"/>
              </a:rPr>
              <a:t> и их </a:t>
            </a:r>
            <a:r>
              <a:rPr lang="ru-RU" sz="1600" b="1" dirty="0" smtClean="0">
                <a:latin typeface="+mj-lt"/>
              </a:rPr>
              <a:t>личинками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b="1" dirty="0" smtClean="0">
                <a:latin typeface="+mj-lt"/>
              </a:rPr>
              <a:t>лягушками</a:t>
            </a:r>
            <a:r>
              <a:rPr lang="ru-RU" sz="1600" dirty="0" smtClean="0">
                <a:latin typeface="+mj-lt"/>
              </a:rPr>
              <a:t>,</a:t>
            </a:r>
            <a:r>
              <a:rPr lang="ru-RU" sz="1600" b="1" dirty="0" smtClean="0">
                <a:latin typeface="+mj-lt"/>
              </a:rPr>
              <a:t> ящерицами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b="1" dirty="0" smtClean="0">
                <a:latin typeface="+mj-lt"/>
              </a:rPr>
              <a:t>птичьими яйцами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b="1" dirty="0" smtClean="0">
                <a:latin typeface="+mj-lt"/>
              </a:rPr>
              <a:t>поедает змей.</a:t>
            </a:r>
            <a:endParaRPr lang="ru-RU" sz="16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446" y="5000636"/>
            <a:ext cx="4716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Зимнюю спячку </a:t>
            </a:r>
            <a:r>
              <a:rPr lang="ru-RU" sz="1600" dirty="0" smtClean="0">
                <a:latin typeface="+mj-lt"/>
              </a:rPr>
              <a:t>барсуку помогают </a:t>
            </a:r>
            <a:r>
              <a:rPr lang="ru-RU" sz="1600" b="1" dirty="0" smtClean="0">
                <a:latin typeface="+mj-lt"/>
              </a:rPr>
              <a:t>жировые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запасы</a:t>
            </a:r>
            <a:r>
              <a:rPr lang="ru-RU" sz="1600" dirty="0" smtClean="0">
                <a:latin typeface="+mj-lt"/>
              </a:rPr>
              <a:t> и </a:t>
            </a:r>
            <a:r>
              <a:rPr lang="ru-RU" sz="1600" b="1" dirty="0" smtClean="0">
                <a:latin typeface="+mj-lt"/>
              </a:rPr>
              <a:t>запасы</a:t>
            </a:r>
            <a:r>
              <a:rPr lang="ru-RU" sz="1600" dirty="0" smtClean="0">
                <a:latin typeface="+mj-lt"/>
              </a:rPr>
              <a:t> в кладовой. </a:t>
            </a:r>
            <a:r>
              <a:rPr lang="ru-RU" sz="1600" dirty="0" smtClean="0">
                <a:solidFill>
                  <a:srgbClr val="FF0000"/>
                </a:solidFill>
                <a:latin typeface="+mj-lt"/>
              </a:rPr>
              <a:t>Охота</a:t>
            </a:r>
            <a:r>
              <a:rPr lang="ru-RU" sz="1600" dirty="0" smtClean="0">
                <a:latin typeface="+mj-lt"/>
              </a:rPr>
              <a:t> на барсука в Кемеровской области </a:t>
            </a:r>
            <a:r>
              <a:rPr lang="ru-RU" sz="1600" b="1" dirty="0" smtClean="0">
                <a:latin typeface="+mj-lt"/>
              </a:rPr>
              <a:t>запрещена</a:t>
            </a:r>
            <a:r>
              <a:rPr lang="ru-RU" sz="1600" dirty="0" smtClean="0">
                <a:latin typeface="+mj-lt"/>
              </a:rPr>
              <a:t>, так как он приносит много пользы лесному хозяйству – истребляет личинок майских жуков, защищая от них деревья.</a:t>
            </a:r>
            <a:endParaRPr lang="ru-RU" sz="1600" dirty="0">
              <a:latin typeface="+mj-lt"/>
            </a:endParaRPr>
          </a:p>
        </p:txBody>
      </p:sp>
      <p:pic>
        <p:nvPicPr>
          <p:cNvPr id="6146" name="Picture 2" descr="http://animalbox.ru/wp-content/uploads/2012/09/para_barsukov-1024x6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85728"/>
            <a:ext cx="4290470" cy="2857520"/>
          </a:xfrm>
          <a:prstGeom prst="rect">
            <a:avLst/>
          </a:prstGeom>
          <a:noFill/>
        </p:spPr>
      </p:pic>
      <p:pic>
        <p:nvPicPr>
          <p:cNvPr id="6148" name="Picture 4" descr="http://wallpapers-best.com/uploads/posts/2015-10/18_badg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3571875"/>
            <a:ext cx="4143404" cy="28940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357190"/>
            <a:ext cx="2376264" cy="72008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Выдра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21894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Выдра </a:t>
            </a:r>
            <a:r>
              <a:rPr lang="ru-RU" dirty="0" smtClean="0">
                <a:latin typeface="+mj-lt"/>
              </a:rPr>
              <a:t>– очень </a:t>
            </a:r>
            <a:r>
              <a:rPr lang="ru-RU" b="1" dirty="0" smtClean="0">
                <a:latin typeface="+mj-lt"/>
              </a:rPr>
              <a:t>ценный</a:t>
            </a:r>
            <a:r>
              <a:rPr lang="ru-RU" dirty="0" smtClean="0">
                <a:latin typeface="+mj-lt"/>
              </a:rPr>
              <a:t> и </a:t>
            </a:r>
            <a:r>
              <a:rPr lang="ru-RU" b="1" dirty="0" smtClean="0">
                <a:latin typeface="+mj-lt"/>
              </a:rPr>
              <a:t>редкий зверь</a:t>
            </a:r>
          </a:p>
          <a:p>
            <a:r>
              <a:rPr lang="ru-RU" dirty="0" smtClean="0">
                <a:latin typeface="+mj-lt"/>
              </a:rPr>
              <a:t>(</a:t>
            </a:r>
            <a:r>
              <a:rPr lang="ru-RU" b="1" dirty="0" smtClean="0">
                <a:latin typeface="+mj-lt"/>
              </a:rPr>
              <a:t>около 300 особей</a:t>
            </a:r>
            <a:r>
              <a:rPr lang="ru-RU" dirty="0" smtClean="0">
                <a:latin typeface="+mj-lt"/>
              </a:rPr>
              <a:t>).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Расселяется</a:t>
            </a:r>
            <a:r>
              <a:rPr lang="ru-RU" dirty="0" smtClean="0">
                <a:latin typeface="+mj-lt"/>
              </a:rPr>
              <a:t> по </a:t>
            </a:r>
            <a:r>
              <a:rPr lang="ru-RU" b="1" dirty="0" smtClean="0">
                <a:latin typeface="+mj-lt"/>
              </a:rPr>
              <a:t>берегам водоёмов</a:t>
            </a:r>
            <a:r>
              <a:rPr lang="ru-RU" dirty="0" smtClean="0">
                <a:latin typeface="+mj-lt"/>
              </a:rPr>
              <a:t>, в  которых водится рыба. 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357430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Выдра </a:t>
            </a:r>
            <a:r>
              <a:rPr lang="ru-RU" dirty="0" smtClean="0">
                <a:latin typeface="+mj-lt"/>
              </a:rPr>
              <a:t>прекрасно </a:t>
            </a:r>
            <a:r>
              <a:rPr lang="ru-RU" b="1" dirty="0" smtClean="0">
                <a:latin typeface="+mj-lt"/>
              </a:rPr>
              <a:t>плавает</a:t>
            </a:r>
            <a:r>
              <a:rPr lang="ru-RU" dirty="0" smtClean="0">
                <a:latin typeface="+mj-lt"/>
              </a:rPr>
              <a:t> и </a:t>
            </a:r>
            <a:r>
              <a:rPr lang="ru-RU" b="1" dirty="0" smtClean="0">
                <a:latin typeface="+mj-lt"/>
              </a:rPr>
              <a:t>ныряет</a:t>
            </a:r>
            <a:r>
              <a:rPr lang="ru-RU" dirty="0" smtClean="0">
                <a:latin typeface="+mj-lt"/>
              </a:rPr>
              <a:t>, но плохо передвигается</a:t>
            </a:r>
          </a:p>
          <a:p>
            <a:r>
              <a:rPr lang="ru-RU" dirty="0" smtClean="0">
                <a:latin typeface="+mj-lt"/>
              </a:rPr>
              <a:t> по земле. 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78904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Кроме рыбы,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выдра</a:t>
            </a:r>
            <a:r>
              <a:rPr lang="ru-RU" dirty="0" smtClean="0">
                <a:latin typeface="+mj-lt"/>
              </a:rPr>
              <a:t>  питается </a:t>
            </a:r>
            <a:r>
              <a:rPr lang="ru-RU" b="1" dirty="0" smtClean="0">
                <a:latin typeface="+mj-lt"/>
              </a:rPr>
              <a:t>лягушками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грызунами</a:t>
            </a:r>
            <a:r>
              <a:rPr lang="ru-RU" dirty="0" smtClean="0">
                <a:latin typeface="+mj-lt"/>
              </a:rPr>
              <a:t>,  </a:t>
            </a:r>
            <a:r>
              <a:rPr lang="ru-RU" b="1" dirty="0" smtClean="0">
                <a:latin typeface="+mj-lt"/>
              </a:rPr>
              <a:t>водоплавающими птицами</a:t>
            </a:r>
            <a:r>
              <a:rPr lang="ru-RU" dirty="0" smtClean="0">
                <a:latin typeface="+mj-lt"/>
              </a:rPr>
              <a:t>. </a:t>
            </a:r>
            <a:endParaRPr lang="ru-RU" dirty="0">
              <a:latin typeface="+mj-lt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0" y="4586125"/>
            <a:ext cx="4283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Так как в основном добычей выдры бывает больная рыба,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зверёк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выполняет на наших водоёмах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санитарную функцию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5122" name="Picture 2" descr="http://st.gdefon.com/wallpapers_original/wallpapers/550477_vyidra_vzglyad_jivotnoe_4664x2951_(www.GdeFon.ru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1" y="3429000"/>
            <a:ext cx="4116373" cy="2928958"/>
          </a:xfrm>
          <a:prstGeom prst="rect">
            <a:avLst/>
          </a:prstGeom>
          <a:noFill/>
        </p:spPr>
      </p:pic>
      <p:pic>
        <p:nvPicPr>
          <p:cNvPr id="5124" name="Picture 4" descr="https://ichef.bbci.co.uk/images/ic/1200x675/p01l23r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571480"/>
            <a:ext cx="4286280" cy="30003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68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3192070"/>
            <a:ext cx="2627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тайге часто встречается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колонок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ловкий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рыжий хищник.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Длина тела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вместе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 хвостом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40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50 см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156778" y="3143248"/>
            <a:ext cx="29158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Горностай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живёт 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таёжной зоне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Зимой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мех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этого хищника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белы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й,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летом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коричневый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кончик хвоста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всегда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чёрный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795897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Ласка</a:t>
            </a:r>
            <a:r>
              <a:rPr lang="ru-RU" sz="1600" dirty="0" smtClean="0">
                <a:latin typeface="+mj-lt"/>
              </a:rPr>
              <a:t> – </a:t>
            </a:r>
            <a:r>
              <a:rPr lang="ru-RU" sz="1600" b="1" dirty="0" smtClean="0">
                <a:latin typeface="+mj-lt"/>
              </a:rPr>
              <a:t>самый маленький </a:t>
            </a:r>
            <a:r>
              <a:rPr lang="ru-RU" sz="1600" dirty="0" smtClean="0">
                <a:latin typeface="+mj-lt"/>
              </a:rPr>
              <a:t>хищник лесов Кемеровской области (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длина тела</a:t>
            </a:r>
            <a:r>
              <a:rPr lang="ru-RU" sz="1600" dirty="0" smtClean="0">
                <a:latin typeface="+mj-lt"/>
              </a:rPr>
              <a:t> от</a:t>
            </a:r>
            <a:r>
              <a:rPr lang="ru-RU" sz="1600" b="1" dirty="0" smtClean="0">
                <a:latin typeface="+mj-lt"/>
              </a:rPr>
              <a:t> 13 </a:t>
            </a:r>
            <a:r>
              <a:rPr lang="ru-RU" sz="1600" dirty="0" smtClean="0">
                <a:latin typeface="+mj-lt"/>
              </a:rPr>
              <a:t>до </a:t>
            </a:r>
            <a:r>
              <a:rPr lang="ru-RU" sz="1600" b="1" dirty="0" smtClean="0">
                <a:latin typeface="+mj-lt"/>
              </a:rPr>
              <a:t>26 см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хвоста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до 5 см</a:t>
            </a:r>
            <a:r>
              <a:rPr lang="ru-RU" sz="1600" dirty="0" smtClean="0">
                <a:latin typeface="+mj-lt"/>
              </a:rPr>
              <a:t>).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Ласка </a:t>
            </a:r>
            <a:r>
              <a:rPr lang="ru-RU" sz="1600" dirty="0" smtClean="0">
                <a:latin typeface="+mj-lt"/>
              </a:rPr>
              <a:t>неутомимо истребляет грызунов – </a:t>
            </a:r>
            <a:r>
              <a:rPr lang="ru-RU" sz="1600" b="1" dirty="0" smtClean="0">
                <a:latin typeface="+mj-lt"/>
              </a:rPr>
              <a:t>мышей</a:t>
            </a:r>
            <a:r>
              <a:rPr lang="ru-RU" sz="1600" dirty="0" smtClean="0">
                <a:latin typeface="+mj-lt"/>
              </a:rPr>
              <a:t> и </a:t>
            </a:r>
            <a:r>
              <a:rPr lang="ru-RU" sz="1600" b="1" dirty="0" smtClean="0">
                <a:latin typeface="+mj-lt"/>
              </a:rPr>
              <a:t>полёвок</a:t>
            </a:r>
            <a:r>
              <a:rPr lang="ru-RU" sz="1600" dirty="0" smtClean="0">
                <a:latin typeface="+mj-lt"/>
              </a:rPr>
              <a:t>.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Зимой</a:t>
            </a:r>
            <a:r>
              <a:rPr lang="ru-RU" sz="1600" dirty="0" smtClean="0">
                <a:latin typeface="+mj-lt"/>
              </a:rPr>
              <a:t> мех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ласки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b="1" dirty="0" smtClean="0">
                <a:latin typeface="+mj-lt"/>
              </a:rPr>
              <a:t>белый</a:t>
            </a:r>
            <a:r>
              <a:rPr lang="ru-RU" sz="1600" dirty="0" smtClean="0">
                <a:latin typeface="+mj-lt"/>
              </a:rPr>
              <a:t>, 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летом</a:t>
            </a:r>
            <a:r>
              <a:rPr lang="ru-RU" sz="1600" dirty="0" smtClean="0">
                <a:latin typeface="+mj-lt"/>
              </a:rPr>
              <a:t> – </a:t>
            </a:r>
            <a:r>
              <a:rPr lang="ru-RU" sz="1600" b="1" dirty="0" smtClean="0">
                <a:latin typeface="+mj-lt"/>
              </a:rPr>
              <a:t>коричневый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брюшко</a:t>
            </a:r>
            <a:r>
              <a:rPr lang="ru-RU" sz="1600" dirty="0" smtClean="0">
                <a:latin typeface="+mj-lt"/>
              </a:rPr>
              <a:t> в течение всего года </a:t>
            </a:r>
            <a:r>
              <a:rPr lang="ru-RU" sz="1600" b="1" dirty="0" smtClean="0">
                <a:latin typeface="+mj-lt"/>
              </a:rPr>
              <a:t>белое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pic>
        <p:nvPicPr>
          <p:cNvPr id="4098" name="Picture 2" descr="https://www.biolib.cz/IMG/GAL/285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357166"/>
            <a:ext cx="2286016" cy="2672758"/>
          </a:xfrm>
          <a:prstGeom prst="rect">
            <a:avLst/>
          </a:prstGeom>
          <a:noFill/>
        </p:spPr>
      </p:pic>
      <p:pic>
        <p:nvPicPr>
          <p:cNvPr id="4100" name="Picture 4" descr="http://mtdata.ru/u9/photo3F63/20529177405-0/origin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14612" y="1821156"/>
            <a:ext cx="3214710" cy="2822290"/>
          </a:xfrm>
          <a:prstGeom prst="rect">
            <a:avLst/>
          </a:prstGeom>
          <a:noFill/>
        </p:spPr>
      </p:pic>
      <p:pic>
        <p:nvPicPr>
          <p:cNvPr id="4102" name="Picture 6" descr="https://i12.fotocdn.net/s15/158/public_pin_l/133/23775489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285728"/>
            <a:ext cx="2630732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355976" y="4554415"/>
            <a:ext cx="4788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Норка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завезена в Россию из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Северной Америки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вместе с ондатрой.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Распространена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по речным системам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Томи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Чулыма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Ини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Длина тела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норки до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45 см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хвоста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–до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Основная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пища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норки – мелкая 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малоценная рыба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гольян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пескарь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44" y="428604"/>
            <a:ext cx="43204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Соболь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– ценный зверёк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тайги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Длина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тела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53 см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хвоста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 см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Красивая тёмная шкурка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делает его важным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промысловым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животным.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Живёт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соболь по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каменистым россыпям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питается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мелкими птицами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грызунами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4" name="Picture 2" descr="http://animalsfoto.com/photo/ca/ca924d736dbca1c1260d20e38eef11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14876" y="285728"/>
            <a:ext cx="4000528" cy="3305840"/>
          </a:xfrm>
          <a:prstGeom prst="rect">
            <a:avLst/>
          </a:prstGeom>
          <a:noFill/>
        </p:spPr>
      </p:pic>
      <p:pic>
        <p:nvPicPr>
          <p:cNvPr id="3076" name="Picture 4" descr="http://agrostory.com/upload/medialibrary/18b/18b1964da2cc69e6e18acf179b4c50a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3143248"/>
            <a:ext cx="3051038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0"/>
            <a:ext cx="2376264" cy="72008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Бурозубка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55801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Самым маленьким </a:t>
            </a:r>
            <a:r>
              <a:rPr lang="ru-RU" sz="1600" dirty="0" smtClean="0">
                <a:latin typeface="+mj-lt"/>
              </a:rPr>
              <a:t>и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самым многочисленным млекопитающим</a:t>
            </a:r>
            <a:r>
              <a:rPr lang="ru-RU" sz="1600" dirty="0" smtClean="0">
                <a:latin typeface="+mj-lt"/>
              </a:rPr>
              <a:t>, обитающим по кустарникам, кромкам болот и озёр является землеройка – </a:t>
            </a:r>
            <a:r>
              <a:rPr lang="ru-RU" sz="1600" b="1" dirty="0" smtClean="0">
                <a:latin typeface="+mj-lt"/>
              </a:rPr>
              <a:t>бурозубка</a:t>
            </a:r>
            <a:r>
              <a:rPr lang="ru-RU" sz="1600" dirty="0" smtClean="0">
                <a:latin typeface="+mj-lt"/>
              </a:rPr>
              <a:t>. </a:t>
            </a:r>
          </a:p>
          <a:p>
            <a:r>
              <a:rPr lang="ru-RU" sz="1600" dirty="0" smtClean="0">
                <a:latin typeface="+mj-lt"/>
              </a:rPr>
              <a:t>На территории Кемеровской области их насчитывается </a:t>
            </a:r>
            <a:r>
              <a:rPr lang="ru-RU" sz="1600" b="1" dirty="0" smtClean="0">
                <a:latin typeface="+mj-lt"/>
              </a:rPr>
              <a:t>7 видов</a:t>
            </a:r>
            <a:r>
              <a:rPr lang="ru-RU" sz="1600" dirty="0" smtClean="0">
                <a:latin typeface="+mj-lt"/>
              </a:rPr>
              <a:t>. </a:t>
            </a:r>
            <a:endParaRPr lang="ru-RU" sz="16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071678"/>
            <a:ext cx="4143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+mj-lt"/>
              </a:rPr>
              <a:t>Самая маленькая </a:t>
            </a:r>
            <a:r>
              <a:rPr lang="ru-RU" sz="1600" dirty="0" smtClean="0">
                <a:latin typeface="+mj-lt"/>
              </a:rPr>
              <a:t>–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крошечная бурозубка весит</a:t>
            </a:r>
            <a:r>
              <a:rPr lang="ru-RU" sz="1600" dirty="0" smtClean="0">
                <a:latin typeface="+mj-lt"/>
              </a:rPr>
              <a:t> от</a:t>
            </a:r>
            <a:r>
              <a:rPr lang="ru-RU" sz="1600" b="1" dirty="0" smtClean="0">
                <a:latin typeface="+mj-lt"/>
              </a:rPr>
              <a:t> 2 </a:t>
            </a:r>
            <a:r>
              <a:rPr lang="ru-RU" sz="1600" dirty="0" smtClean="0">
                <a:latin typeface="+mj-lt"/>
              </a:rPr>
              <a:t>до </a:t>
            </a:r>
            <a:r>
              <a:rPr lang="ru-RU" sz="1600" b="1" dirty="0" smtClean="0">
                <a:latin typeface="+mj-lt"/>
              </a:rPr>
              <a:t>3 г</a:t>
            </a:r>
            <a:r>
              <a:rPr lang="ru-RU" sz="1600" dirty="0" smtClean="0">
                <a:latin typeface="+mj-lt"/>
              </a:rPr>
              <a:t>., </a:t>
            </a:r>
            <a:r>
              <a:rPr lang="ru-RU" sz="1600" i="1" dirty="0" smtClean="0">
                <a:solidFill>
                  <a:srgbClr val="FF0000"/>
                </a:solidFill>
                <a:latin typeface="+mj-lt"/>
              </a:rPr>
              <a:t>длина тела </a:t>
            </a:r>
            <a:r>
              <a:rPr lang="ru-RU" sz="1600" dirty="0" smtClean="0">
                <a:latin typeface="+mj-lt"/>
              </a:rPr>
              <a:t>– </a:t>
            </a:r>
            <a:r>
              <a:rPr lang="ru-RU" sz="1600" b="1" dirty="0" smtClean="0">
                <a:latin typeface="+mj-lt"/>
              </a:rPr>
              <a:t>40-45 мм</a:t>
            </a:r>
            <a:r>
              <a:rPr lang="ru-RU" sz="1600" dirty="0" smtClean="0">
                <a:latin typeface="+mj-lt"/>
              </a:rPr>
              <a:t>. Мех бурозубок  густой, бархатистый, мордочка вытянута в подвижный хоботок. </a:t>
            </a:r>
            <a:endParaRPr lang="ru-RU" sz="1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3552" y="4071942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Землеройки </a:t>
            </a:r>
            <a:r>
              <a:rPr lang="ru-RU" dirty="0" smtClean="0">
                <a:latin typeface="+mj-lt"/>
              </a:rPr>
              <a:t>– один из самых </a:t>
            </a:r>
            <a:r>
              <a:rPr lang="ru-RU" b="1" dirty="0" smtClean="0">
                <a:latin typeface="+mj-lt"/>
              </a:rPr>
              <a:t>древних </a:t>
            </a:r>
            <a:r>
              <a:rPr lang="ru-RU" dirty="0" smtClean="0">
                <a:latin typeface="+mj-lt"/>
              </a:rPr>
              <a:t>млекопитающих.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Питаются </a:t>
            </a:r>
            <a:r>
              <a:rPr lang="ru-RU" dirty="0" smtClean="0">
                <a:latin typeface="+mj-lt"/>
              </a:rPr>
              <a:t>преимущественно </a:t>
            </a:r>
            <a:r>
              <a:rPr lang="ru-RU" b="1" dirty="0" smtClean="0">
                <a:latin typeface="+mj-lt"/>
              </a:rPr>
              <a:t>насекомыми</a:t>
            </a:r>
            <a:r>
              <a:rPr lang="ru-RU" dirty="0" smtClean="0">
                <a:latin typeface="+mj-lt"/>
              </a:rPr>
              <a:t>, нападают иногда на </a:t>
            </a:r>
            <a:r>
              <a:rPr lang="ru-RU" b="1" dirty="0" smtClean="0">
                <a:latin typeface="+mj-lt"/>
              </a:rPr>
              <a:t>лягушек</a:t>
            </a:r>
            <a:r>
              <a:rPr lang="ru-RU" dirty="0" smtClean="0">
                <a:latin typeface="+mj-lt"/>
              </a:rPr>
              <a:t> и </a:t>
            </a:r>
            <a:r>
              <a:rPr lang="ru-RU" b="1" dirty="0" smtClean="0">
                <a:latin typeface="+mj-lt"/>
              </a:rPr>
              <a:t>полёвок</a:t>
            </a:r>
            <a:r>
              <a:rPr lang="ru-RU" dirty="0" smtClean="0">
                <a:latin typeface="+mj-lt"/>
              </a:rPr>
              <a:t>. Очень прожорливы, съедают за сутки в 5 раз больше, чем весят. </a:t>
            </a:r>
            <a:endParaRPr lang="ru-RU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5805849"/>
            <a:ext cx="3275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Бурозубки</a:t>
            </a:r>
            <a:r>
              <a:rPr lang="ru-RU" dirty="0" smtClean="0">
                <a:latin typeface="+mj-lt"/>
              </a:rPr>
              <a:t> приносят большую </a:t>
            </a:r>
            <a:r>
              <a:rPr lang="ru-RU" b="1" dirty="0" smtClean="0">
                <a:latin typeface="+mj-lt"/>
              </a:rPr>
              <a:t>пользу</a:t>
            </a:r>
            <a:r>
              <a:rPr lang="ru-RU" dirty="0" smtClean="0">
                <a:latin typeface="+mj-lt"/>
              </a:rPr>
              <a:t> лесам, защищая их от вредных насекомых. </a:t>
            </a:r>
            <a:endParaRPr lang="ru-RU" dirty="0">
              <a:latin typeface="+mj-lt"/>
            </a:endParaRPr>
          </a:p>
        </p:txBody>
      </p:sp>
      <p:pic>
        <p:nvPicPr>
          <p:cNvPr id="2050" name="Picture 2" descr="https://avatars.mds.yandex.net/get-pdb/33827/64e5e1d6-eff8-4fd6-8bca-51fda910cdfe/s8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286124"/>
            <a:ext cx="4388682" cy="3214710"/>
          </a:xfrm>
          <a:prstGeom prst="rect">
            <a:avLst/>
          </a:prstGeom>
          <a:noFill/>
        </p:spPr>
      </p:pic>
      <p:pic>
        <p:nvPicPr>
          <p:cNvPr id="2052" name="Picture 4" descr="http://en.academic.ru/pictures/enwiki/83/Sorex_minutus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6380" y="428604"/>
            <a:ext cx="3600000" cy="27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000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88640"/>
            <a:ext cx="4436613" cy="650140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81222" y="553264"/>
            <a:ext cx="4176464" cy="11612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Физическая карта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Кемеровской области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22024"/>
            <a:ext cx="4320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Разнообразие природных ландшафтов </a:t>
            </a:r>
            <a:r>
              <a:rPr lang="ru-RU" dirty="0" smtClean="0">
                <a:latin typeface="Calibri" pitchFamily="34" charset="0"/>
              </a:rPr>
              <a:t>определяет </a:t>
            </a:r>
            <a:r>
              <a:rPr lang="ru-RU" b="1" dirty="0" smtClean="0">
                <a:latin typeface="Calibri" pitchFamily="34" charset="0"/>
              </a:rPr>
              <a:t>разнообразие</a:t>
            </a:r>
            <a:r>
              <a:rPr lang="ru-RU" dirty="0" smtClean="0">
                <a:latin typeface="Calibri" pitchFamily="34" charset="0"/>
              </a:rPr>
              <a:t> и </a:t>
            </a:r>
            <a:r>
              <a:rPr lang="ru-RU" b="1" dirty="0" smtClean="0">
                <a:latin typeface="Calibri" pitchFamily="34" charset="0"/>
              </a:rPr>
              <a:t>богатство животных</a:t>
            </a:r>
            <a:r>
              <a:rPr lang="ru-RU" dirty="0" smtClean="0">
                <a:latin typeface="Calibri" pitchFamily="34" charset="0"/>
              </a:rPr>
              <a:t> на территории Кемеровской области, где можно встретить представителей всех природных</a:t>
            </a:r>
          </a:p>
          <a:p>
            <a:r>
              <a:rPr lang="ru-RU" dirty="0" smtClean="0">
                <a:latin typeface="Calibri" pitchFamily="34" charset="0"/>
              </a:rPr>
              <a:t> зон Сибири.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701197"/>
            <a:ext cx="4320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Современная  фауна позвоночных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 животных </a:t>
            </a:r>
            <a:r>
              <a:rPr lang="ru-RU" dirty="0" smtClean="0">
                <a:latin typeface="Calibri" pitchFamily="34" charset="0"/>
              </a:rPr>
              <a:t>в Кемеровской области насчитывает </a:t>
            </a:r>
            <a:r>
              <a:rPr lang="ru-RU" b="1" dirty="0" smtClean="0">
                <a:latin typeface="Calibri" pitchFamily="34" charset="0"/>
              </a:rPr>
              <a:t>450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видов</a:t>
            </a:r>
            <a:r>
              <a:rPr lang="ru-RU" dirty="0" smtClean="0">
                <a:latin typeface="Calibri" pitchFamily="34" charset="0"/>
              </a:rPr>
              <a:t>:</a:t>
            </a:r>
          </a:p>
          <a:p>
            <a:r>
              <a:rPr lang="ru-RU" dirty="0" smtClean="0">
                <a:latin typeface="Calibri" pitchFamily="34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млекопитающих</a:t>
            </a:r>
            <a:r>
              <a:rPr lang="ru-RU" dirty="0" smtClean="0">
                <a:latin typeface="Calibri" pitchFamily="34" charset="0"/>
              </a:rPr>
              <a:t> – </a:t>
            </a:r>
            <a:r>
              <a:rPr lang="ru-RU" b="1" dirty="0" smtClean="0">
                <a:latin typeface="Calibri" pitchFamily="34" charset="0"/>
              </a:rPr>
              <a:t>68 видов</a:t>
            </a:r>
            <a:r>
              <a:rPr lang="ru-RU" dirty="0" smtClean="0">
                <a:latin typeface="Calibri" pitchFamily="34" charset="0"/>
              </a:rPr>
              <a:t>,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птиц</a:t>
            </a:r>
            <a:r>
              <a:rPr lang="ru-RU" dirty="0" smtClean="0">
                <a:latin typeface="Calibri" pitchFamily="34" charset="0"/>
              </a:rPr>
              <a:t> – около </a:t>
            </a:r>
            <a:r>
              <a:rPr lang="ru-RU" b="1" dirty="0" smtClean="0">
                <a:latin typeface="Calibri" pitchFamily="34" charset="0"/>
              </a:rPr>
              <a:t>325 видов</a:t>
            </a:r>
            <a:r>
              <a:rPr lang="ru-RU" dirty="0" smtClean="0">
                <a:latin typeface="Calibri" pitchFamily="34" charset="0"/>
              </a:rPr>
              <a:t>,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рептилий</a:t>
            </a:r>
            <a:r>
              <a:rPr lang="ru-RU" dirty="0" smtClean="0">
                <a:latin typeface="Calibri" pitchFamily="34" charset="0"/>
              </a:rPr>
              <a:t> – </a:t>
            </a:r>
            <a:r>
              <a:rPr lang="ru-RU" b="1" dirty="0" smtClean="0">
                <a:latin typeface="Calibri" pitchFamily="34" charset="0"/>
              </a:rPr>
              <a:t>6 видов</a:t>
            </a:r>
            <a:r>
              <a:rPr lang="ru-RU" dirty="0" smtClean="0">
                <a:latin typeface="Calibri" pitchFamily="34" charset="0"/>
              </a:rPr>
              <a:t>,</a:t>
            </a:r>
          </a:p>
          <a:p>
            <a:r>
              <a:rPr lang="ru-RU" dirty="0" smtClean="0">
                <a:latin typeface="Calibri" pitchFamily="34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амфибий </a:t>
            </a:r>
            <a:r>
              <a:rPr lang="ru-RU" dirty="0" smtClean="0">
                <a:latin typeface="Calibri" pitchFamily="34" charset="0"/>
              </a:rPr>
              <a:t>– </a:t>
            </a:r>
            <a:r>
              <a:rPr lang="ru-RU" b="1" dirty="0" smtClean="0">
                <a:latin typeface="Calibri" pitchFamily="34" charset="0"/>
              </a:rPr>
              <a:t>6 видов</a:t>
            </a:r>
            <a:r>
              <a:rPr lang="ru-RU" dirty="0" smtClean="0">
                <a:latin typeface="Calibri" pitchFamily="34" charset="0"/>
              </a:rPr>
              <a:t>, </a:t>
            </a:r>
          </a:p>
          <a:p>
            <a:r>
              <a:rPr lang="ru-RU" dirty="0" smtClean="0">
                <a:latin typeface="Calibri" pitchFamily="34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рыб</a:t>
            </a:r>
            <a:r>
              <a:rPr lang="ru-RU" dirty="0" smtClean="0">
                <a:latin typeface="Calibri" pitchFamily="34" charset="0"/>
              </a:rPr>
              <a:t> – </a:t>
            </a:r>
            <a:r>
              <a:rPr lang="ru-RU" b="1" dirty="0" smtClean="0">
                <a:latin typeface="Calibri" pitchFamily="34" charset="0"/>
              </a:rPr>
              <a:t>42 вида</a:t>
            </a:r>
            <a:r>
              <a:rPr lang="ru-RU" dirty="0" smtClean="0">
                <a:latin typeface="Calibri" pitchFamily="34" charset="0"/>
              </a:rPr>
              <a:t>,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круглоротых </a:t>
            </a:r>
            <a:r>
              <a:rPr lang="ru-RU" dirty="0" smtClean="0">
                <a:latin typeface="Calibri" pitchFamily="34" charset="0"/>
              </a:rPr>
              <a:t>– </a:t>
            </a:r>
            <a:r>
              <a:rPr lang="ru-RU" b="1" dirty="0" smtClean="0">
                <a:latin typeface="Calibri" pitchFamily="34" charset="0"/>
              </a:rPr>
              <a:t>1 вид</a:t>
            </a:r>
            <a:r>
              <a:rPr lang="ru-RU" dirty="0" smtClean="0">
                <a:latin typeface="Calibri" pitchFamily="34" charset="0"/>
              </a:rPr>
              <a:t> 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" name="Рисунок 9" descr="http://im0-tub-ru.yandex.net/i?id=690501777-29-72&amp;n=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8640"/>
            <a:ext cx="1296144" cy="122413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Рисунок 12" descr="http://im0-tub-ru.yandex.net/i?id=457093901-28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45224"/>
            <a:ext cx="1508520" cy="1213383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13" descr="http://im6-tub-ru.yandex.net/i?id=950612401-65-72&amp;n=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88640"/>
            <a:ext cx="1368152" cy="10081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Рисунок 14" descr="http://im0-tub-ru.yandex.net/i?id=110152816-05-72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564904"/>
            <a:ext cx="1394293" cy="1145187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2" name="Picture 2" descr="http://forallanimal.ru/image.php?aHR0cDovL3d3dy5yZWRib29rLnJ1L2ltYWdlcy9fRFNDMjg0NCsuanBn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236296" y="3140968"/>
            <a:ext cx="1691383" cy="123259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" name="Рисунок 16" descr="http://im4-tub-ru.yandex.net/i?id=54745171-43-72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5229200"/>
            <a:ext cx="2144395" cy="142938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кар000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116632"/>
            <a:ext cx="4464496" cy="65734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4392488" cy="93610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Карта  заповедников</a:t>
            </a:r>
            <a:br>
              <a:rPr lang="ru-RU" sz="3200" b="1" dirty="0" smtClean="0"/>
            </a:br>
            <a:r>
              <a:rPr lang="ru-RU" sz="3200" b="1" dirty="0" smtClean="0"/>
              <a:t>Кемеровской области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24744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Большинство видов животных </a:t>
            </a:r>
            <a:r>
              <a:rPr lang="ru-RU" dirty="0" smtClean="0">
                <a:latin typeface="Calibri" pitchFamily="34" charset="0"/>
              </a:rPr>
              <a:t>являются </a:t>
            </a:r>
            <a:r>
              <a:rPr lang="ru-RU" b="1" dirty="0" smtClean="0">
                <a:latin typeface="Calibri" pitchFamily="34" charset="0"/>
              </a:rPr>
              <a:t>аборигенными </a:t>
            </a:r>
            <a:r>
              <a:rPr lang="ru-RU" dirty="0" smtClean="0">
                <a:latin typeface="Calibri" pitchFamily="34" charset="0"/>
              </a:rPr>
              <a:t>(</a:t>
            </a:r>
            <a:r>
              <a:rPr lang="ru-RU" b="1" dirty="0" smtClean="0">
                <a:latin typeface="Calibri" pitchFamily="34" charset="0"/>
              </a:rPr>
              <a:t>местными</a:t>
            </a:r>
            <a:r>
              <a:rPr lang="ru-RU" dirty="0" smtClean="0">
                <a:latin typeface="Calibri" pitchFamily="34" charset="0"/>
              </a:rPr>
              <a:t>) – они издавна обитали на территории области.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060848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В середине 20 – го века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акклиматизированы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latin typeface="Calibri" pitchFamily="34" charset="0"/>
              </a:rPr>
              <a:t>американская норка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b="1" dirty="0" smtClean="0">
                <a:latin typeface="Calibri" pitchFamily="34" charset="0"/>
              </a:rPr>
              <a:t>заяц – русак </a:t>
            </a:r>
            <a:r>
              <a:rPr lang="ru-RU" dirty="0" smtClean="0">
                <a:latin typeface="Calibri" pitchFamily="34" charset="0"/>
              </a:rPr>
              <a:t>и </a:t>
            </a:r>
            <a:r>
              <a:rPr lang="ru-RU" b="1" dirty="0" smtClean="0">
                <a:latin typeface="Calibri" pitchFamily="34" charset="0"/>
              </a:rPr>
              <a:t>ондатра</a:t>
            </a:r>
            <a:r>
              <a:rPr lang="ru-RU" dirty="0" smtClean="0">
                <a:latin typeface="Calibri" pitchFamily="34" charset="0"/>
              </a:rPr>
              <a:t>, расселяются самостоятельно </a:t>
            </a:r>
            <a:r>
              <a:rPr lang="ru-RU" b="1" dirty="0" smtClean="0">
                <a:latin typeface="Calibri" pitchFamily="34" charset="0"/>
              </a:rPr>
              <a:t>обыкновенный ёж </a:t>
            </a:r>
            <a:r>
              <a:rPr lang="ru-RU" dirty="0" smtClean="0">
                <a:latin typeface="Calibri" pitchFamily="34" charset="0"/>
              </a:rPr>
              <a:t>и </a:t>
            </a:r>
            <a:r>
              <a:rPr lang="ru-RU" b="1" dirty="0" smtClean="0">
                <a:latin typeface="Calibri" pitchFamily="34" charset="0"/>
              </a:rPr>
              <a:t>кабан</a:t>
            </a:r>
            <a:r>
              <a:rPr lang="ru-RU" dirty="0" smtClean="0">
                <a:latin typeface="Calibri" pitchFamily="34" charset="0"/>
              </a:rPr>
              <a:t>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645024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Из </a:t>
            </a:r>
            <a:r>
              <a:rPr lang="ru-RU" b="1" dirty="0" smtClean="0">
                <a:latin typeface="Calibri" pitchFamily="34" charset="0"/>
              </a:rPr>
              <a:t>42 видов </a:t>
            </a:r>
            <a:r>
              <a:rPr lang="ru-RU" dirty="0" smtClean="0">
                <a:latin typeface="Calibri" pitchFamily="34" charset="0"/>
              </a:rPr>
              <a:t>рыб только </a:t>
            </a:r>
            <a:r>
              <a:rPr lang="ru-RU" b="1" dirty="0" smtClean="0">
                <a:latin typeface="Calibri" pitchFamily="34" charset="0"/>
              </a:rPr>
              <a:t>27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latin typeface="Calibri" pitchFamily="34" charset="0"/>
              </a:rPr>
              <a:t>аборигенны</a:t>
            </a:r>
            <a:r>
              <a:rPr lang="ru-RU" dirty="0" smtClean="0">
                <a:latin typeface="Calibri" pitchFamily="34" charset="0"/>
              </a:rPr>
              <a:t>, а </a:t>
            </a:r>
            <a:r>
              <a:rPr lang="ru-RU" b="1" dirty="0" smtClean="0">
                <a:latin typeface="Calibri" pitchFamily="34" charset="0"/>
              </a:rPr>
              <a:t>15</a:t>
            </a:r>
            <a:r>
              <a:rPr lang="ru-RU" dirty="0" smtClean="0">
                <a:latin typeface="Calibri" pitchFamily="34" charset="0"/>
              </a:rPr>
              <a:t> –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акклиматизированы.</a:t>
            </a:r>
            <a:endParaRPr lang="ru-RU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36510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Все виды </a:t>
            </a:r>
            <a:r>
              <a:rPr lang="ru-RU" b="1" dirty="0" smtClean="0">
                <a:latin typeface="Calibri" pitchFamily="34" charset="0"/>
              </a:rPr>
              <a:t>рептилий</a:t>
            </a:r>
            <a:r>
              <a:rPr lang="ru-RU" dirty="0" smtClean="0">
                <a:latin typeface="Calibri" pitchFamily="34" charset="0"/>
              </a:rPr>
              <a:t> и </a:t>
            </a:r>
            <a:r>
              <a:rPr lang="ru-RU" b="1" dirty="0" smtClean="0">
                <a:latin typeface="Calibri" pitchFamily="34" charset="0"/>
              </a:rPr>
              <a:t>амфибий</a:t>
            </a:r>
            <a:r>
              <a:rPr lang="ru-RU" dirty="0" smtClean="0">
                <a:latin typeface="Calibri" pitchFamily="34" charset="0"/>
              </a:rPr>
              <a:t> –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местные.</a:t>
            </a:r>
            <a:endParaRPr lang="ru-RU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085184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На территории Кемеровской области известно 230 видов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гнездящихся птиц</a:t>
            </a:r>
            <a:r>
              <a:rPr lang="ru-RU" dirty="0" smtClean="0">
                <a:latin typeface="Calibri" pitchFamily="34" charset="0"/>
              </a:rPr>
              <a:t>,</a:t>
            </a:r>
          </a:p>
          <a:p>
            <a:r>
              <a:rPr lang="ru-RU" b="1" dirty="0" smtClean="0">
                <a:latin typeface="Calibri" pitchFamily="34" charset="0"/>
              </a:rPr>
              <a:t> 49 видов </a:t>
            </a:r>
            <a:r>
              <a:rPr lang="ru-RU" dirty="0" smtClean="0">
                <a:latin typeface="Calibri" pitchFamily="34" charset="0"/>
              </a:rPr>
              <a:t>являются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перелётными</a:t>
            </a:r>
            <a:r>
              <a:rPr lang="ru-RU" dirty="0" smtClean="0">
                <a:latin typeface="Calibri" pitchFamily="34" charset="0"/>
              </a:rPr>
              <a:t> и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зимующими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b="1" dirty="0" smtClean="0">
                <a:latin typeface="Calibri" pitchFamily="34" charset="0"/>
              </a:rPr>
              <a:t>43 вида </a:t>
            </a:r>
            <a:r>
              <a:rPr lang="ru-RU" dirty="0" smtClean="0">
                <a:latin typeface="Calibri" pitchFamily="34" charset="0"/>
              </a:rPr>
              <a:t>–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залётные</a:t>
            </a:r>
            <a:r>
              <a:rPr lang="ru-RU" dirty="0" smtClean="0">
                <a:latin typeface="Calibri" pitchFamily="34" charset="0"/>
              </a:rPr>
              <a:t>, изредка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встречающиеся.</a:t>
            </a:r>
            <a:endParaRPr lang="ru-RU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" name="Рисунок 11" descr="http://im8-tub-ru.yandex.net/i?id=499036840-10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6632"/>
            <a:ext cx="1296144" cy="129614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122" name="Picture 2" descr="фото &quot;Ондатра - мускусная крыса&quot; метки: природа, дикие животные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81711" y="1124744"/>
            <a:ext cx="1482777" cy="123145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5124" name="Picture 4" descr="http://im4-tub-ru.yandex.net/i?id=161405676-35-72&amp;n=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4350" y="5229200"/>
            <a:ext cx="1847850" cy="142875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5126" name="Picture 6" descr="http://im4-tub-ru.yandex.net/i?id=52830381-18-72&amp;n=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852936"/>
            <a:ext cx="1616968" cy="121272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5128" name="Picture 8" descr="http://im6-tub-ru.yandex.net/i?id=440709679-40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11297" y="4653136"/>
            <a:ext cx="1553191" cy="10687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65312" y="548680"/>
            <a:ext cx="2170584" cy="576064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Лось</a:t>
            </a:r>
            <a:endParaRPr lang="ru-R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Самый крупный </a:t>
            </a:r>
            <a:r>
              <a:rPr lang="ru-RU" dirty="0" smtClean="0">
                <a:latin typeface="Calibri" pitchFamily="34" charset="0"/>
              </a:rPr>
              <a:t>из  оленей Кемеровской области– </a:t>
            </a:r>
            <a:r>
              <a:rPr lang="ru-RU" b="1" dirty="0" smtClean="0">
                <a:latin typeface="Calibri" pitchFamily="34" charset="0"/>
              </a:rPr>
              <a:t>лось.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91683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Лось</a:t>
            </a:r>
            <a:r>
              <a:rPr lang="ru-RU" dirty="0" smtClean="0">
                <a:latin typeface="Calibri" pitchFamily="34" charset="0"/>
              </a:rPr>
              <a:t> предпочитает </a:t>
            </a:r>
            <a:r>
              <a:rPr lang="ru-RU" b="1" dirty="0" smtClean="0">
                <a:latin typeface="Calibri" pitchFamily="34" charset="0"/>
              </a:rPr>
              <a:t>равнинную тайгу</a:t>
            </a:r>
            <a:r>
              <a:rPr lang="ru-RU" dirty="0" smtClean="0">
                <a:latin typeface="Calibri" pitchFamily="34" charset="0"/>
              </a:rPr>
              <a:t>, питается листьями, корой, побегами молодых лиственных деревьев, зимой – ветвями пихты и сосны.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576498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Самцы</a:t>
            </a:r>
            <a:r>
              <a:rPr lang="ru-RU" dirty="0" smtClean="0">
                <a:latin typeface="Calibri" pitchFamily="34" charset="0"/>
              </a:rPr>
              <a:t> носят на голове красивые ветвистые рога с многочисленными отростками, напоминающие соху (за эти рога он получил прозвище </a:t>
            </a:r>
            <a:r>
              <a:rPr lang="ru-RU" b="1" dirty="0" smtClean="0">
                <a:latin typeface="Calibri" pitchFamily="34" charset="0"/>
              </a:rPr>
              <a:t>сохатый</a:t>
            </a:r>
            <a:r>
              <a:rPr lang="ru-RU" dirty="0" smtClean="0">
                <a:latin typeface="Calibri" pitchFamily="34" charset="0"/>
              </a:rPr>
              <a:t>).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4870901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Зверь</a:t>
            </a:r>
            <a:r>
              <a:rPr lang="ru-RU" dirty="0" smtClean="0">
                <a:latin typeface="Calibri" pitchFamily="34" charset="0"/>
              </a:rPr>
              <a:t> хорошо </a:t>
            </a:r>
            <a:r>
              <a:rPr lang="ru-RU" b="1" dirty="0" smtClean="0">
                <a:latin typeface="Calibri" pitchFamily="34" charset="0"/>
              </a:rPr>
              <a:t>приручается</a:t>
            </a:r>
            <a:r>
              <a:rPr lang="ru-RU" dirty="0" smtClean="0">
                <a:latin typeface="Calibri" pitchFamily="34" charset="0"/>
              </a:rPr>
              <a:t>, </a:t>
            </a:r>
          </a:p>
          <a:p>
            <a:r>
              <a:rPr lang="ru-RU" dirty="0" smtClean="0">
                <a:latin typeface="Calibri" pitchFamily="34" charset="0"/>
              </a:rPr>
              <a:t>даже ходит в упряжке.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4338" name="Picture 2" descr="http://animalsfoto.com/photo/23/233ffcc428131c4e1106b1a5b0ce744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406783"/>
            <a:ext cx="4320000" cy="2878201"/>
          </a:xfrm>
          <a:prstGeom prst="rect">
            <a:avLst/>
          </a:prstGeom>
          <a:noFill/>
        </p:spPr>
      </p:pic>
      <p:pic>
        <p:nvPicPr>
          <p:cNvPr id="14342" name="Picture 6" descr="http://vyatkakirov.ru/oblogki/Kate/2016/ideserve/everybodylies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252000" y="3356992"/>
            <a:ext cx="4320000" cy="2865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404664"/>
            <a:ext cx="4968552" cy="792088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Марал азиатский</a:t>
            </a:r>
            <a:endParaRPr lang="ru-R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Два марал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5579"/>
            <a:ext cx="3707904" cy="331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1268760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Другой вид оленей Кемеровской тайги –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марал азиатский </a:t>
            </a:r>
            <a:r>
              <a:rPr lang="ru-RU" dirty="0" smtClean="0">
                <a:latin typeface="Calibri" pitchFamily="34" charset="0"/>
              </a:rPr>
              <a:t>– встречается в горных лесах </a:t>
            </a:r>
            <a:r>
              <a:rPr lang="ru-RU" b="1" dirty="0" err="1" smtClean="0">
                <a:latin typeface="Calibri" pitchFamily="34" charset="0"/>
              </a:rPr>
              <a:t>Салаирского</a:t>
            </a:r>
            <a:r>
              <a:rPr lang="ru-RU" b="1" dirty="0" smtClean="0">
                <a:latin typeface="Calibri" pitchFamily="34" charset="0"/>
              </a:rPr>
              <a:t> кряжа </a:t>
            </a:r>
            <a:r>
              <a:rPr lang="ru-RU" dirty="0" smtClean="0">
                <a:latin typeface="Calibri" pitchFamily="34" charset="0"/>
              </a:rPr>
              <a:t>и в </a:t>
            </a:r>
            <a:r>
              <a:rPr lang="ru-RU" b="1" dirty="0" smtClean="0">
                <a:latin typeface="Calibri" pitchFamily="34" charset="0"/>
              </a:rPr>
              <a:t>Мариинской тайге.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300679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Это крупный и красивый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олень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Летом </a:t>
            </a:r>
            <a:r>
              <a:rPr lang="ru-RU" dirty="0" smtClean="0">
                <a:latin typeface="Calibri" pitchFamily="34" charset="0"/>
              </a:rPr>
              <a:t>питается </a:t>
            </a:r>
            <a:r>
              <a:rPr lang="ru-RU" b="1" dirty="0" smtClean="0">
                <a:latin typeface="Calibri" pitchFamily="34" charset="0"/>
              </a:rPr>
              <a:t>травами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b="1" dirty="0" smtClean="0">
                <a:latin typeface="Calibri" pitchFamily="34" charset="0"/>
              </a:rPr>
              <a:t>ягодами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b="1" dirty="0" smtClean="0">
                <a:latin typeface="Calibri" pitchFamily="34" charset="0"/>
              </a:rPr>
              <a:t>мхом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зимой</a:t>
            </a:r>
            <a:r>
              <a:rPr lang="ru-RU" dirty="0" smtClean="0">
                <a:latin typeface="Calibri" pitchFamily="34" charset="0"/>
              </a:rPr>
              <a:t> – </a:t>
            </a:r>
            <a:r>
              <a:rPr lang="ru-RU" b="1" dirty="0" smtClean="0">
                <a:latin typeface="Calibri" pitchFamily="34" charset="0"/>
              </a:rPr>
              <a:t>молодыми побегами акации</a:t>
            </a:r>
            <a:r>
              <a:rPr lang="ru-RU" dirty="0" smtClean="0">
                <a:latin typeface="Calibri" pitchFamily="34" charset="0"/>
              </a:rPr>
              <a:t>, </a:t>
            </a:r>
          </a:p>
          <a:p>
            <a:r>
              <a:rPr lang="ru-RU" b="1" dirty="0" smtClean="0">
                <a:latin typeface="Calibri" pitchFamily="34" charset="0"/>
              </a:rPr>
              <a:t>берёзы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b="1" dirty="0" smtClean="0">
                <a:latin typeface="Calibri" pitchFamily="34" charset="0"/>
              </a:rPr>
              <a:t>пихты.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077072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Каждый год к весне у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самцов</a:t>
            </a:r>
            <a:r>
              <a:rPr lang="ru-RU" dirty="0" smtClean="0">
                <a:latin typeface="Calibri" pitchFamily="34" charset="0"/>
              </a:rPr>
              <a:t> отрастают </a:t>
            </a:r>
            <a:r>
              <a:rPr lang="ru-RU" b="1" dirty="0" smtClean="0">
                <a:latin typeface="Calibri" pitchFamily="34" charset="0"/>
              </a:rPr>
              <a:t>рога</a:t>
            </a:r>
            <a:r>
              <a:rPr lang="ru-RU" dirty="0" smtClean="0">
                <a:latin typeface="Calibri" pitchFamily="34" charset="0"/>
              </a:rPr>
              <a:t>, покрытые нежной кожицей с мягким пухом, их называют </a:t>
            </a:r>
            <a:r>
              <a:rPr lang="ru-RU" b="1" dirty="0" smtClean="0">
                <a:latin typeface="Calibri" pitchFamily="34" charset="0"/>
              </a:rPr>
              <a:t>пантами</a:t>
            </a:r>
            <a:r>
              <a:rPr lang="ru-RU" dirty="0" smtClean="0">
                <a:latin typeface="Calibri" pitchFamily="34" charset="0"/>
              </a:rPr>
              <a:t>. Из них изготавливают ценное  </a:t>
            </a:r>
            <a:r>
              <a:rPr lang="ru-RU" i="1" dirty="0" smtClean="0">
                <a:solidFill>
                  <a:srgbClr val="FF0000"/>
                </a:solidFill>
                <a:latin typeface="Calibri" pitchFamily="34" charset="0"/>
              </a:rPr>
              <a:t>лекарство</a:t>
            </a:r>
            <a:r>
              <a:rPr lang="ru-RU" dirty="0" smtClean="0">
                <a:latin typeface="Calibri" pitchFamily="34" charset="0"/>
              </a:rPr>
              <a:t> – </a:t>
            </a:r>
            <a:r>
              <a:rPr lang="ru-RU" b="1" dirty="0" smtClean="0">
                <a:latin typeface="Calibri" pitchFamily="34" charset="0"/>
              </a:rPr>
              <a:t>пантокрин.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5374957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В </a:t>
            </a:r>
            <a:r>
              <a:rPr lang="ru-RU" i="1" dirty="0" err="1" smtClean="0">
                <a:solidFill>
                  <a:srgbClr val="FF0000"/>
                </a:solidFill>
                <a:latin typeface="Calibri" pitchFamily="34" charset="0"/>
              </a:rPr>
              <a:t>Тисульском</a:t>
            </a:r>
            <a:r>
              <a:rPr lang="ru-RU" dirty="0" smtClean="0">
                <a:latin typeface="Calibri" pitchFamily="34" charset="0"/>
              </a:rPr>
              <a:t> и </a:t>
            </a:r>
            <a:r>
              <a:rPr lang="ru-RU" i="1" dirty="0" err="1" smtClean="0">
                <a:solidFill>
                  <a:srgbClr val="FF0000"/>
                </a:solidFill>
                <a:latin typeface="Calibri" pitchFamily="34" charset="0"/>
              </a:rPr>
              <a:t>Чебулинском</a:t>
            </a:r>
            <a:r>
              <a:rPr lang="ru-RU" dirty="0" smtClean="0">
                <a:latin typeface="Calibri" pitchFamily="34" charset="0"/>
              </a:rPr>
              <a:t> районах созданы </a:t>
            </a:r>
            <a:r>
              <a:rPr lang="ru-RU" b="1" dirty="0" smtClean="0">
                <a:latin typeface="Calibri" pitchFamily="34" charset="0"/>
              </a:rPr>
              <a:t>мараловодческие хозяйства.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13316" name="Picture 4" descr="https://farm3.staticflickr.com/2923/14388198463_bfdb1706e6_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73016"/>
            <a:ext cx="3960440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565210"/>
            <a:ext cx="4429156" cy="792088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Северный олень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6976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На </a:t>
            </a:r>
            <a:r>
              <a:rPr lang="ru-RU" b="1" dirty="0" smtClean="0">
                <a:latin typeface="+mj-lt"/>
              </a:rPr>
              <a:t>юге области</a:t>
            </a:r>
            <a:r>
              <a:rPr lang="ru-RU" dirty="0" smtClean="0">
                <a:latin typeface="+mj-lt"/>
              </a:rPr>
              <a:t>, в </a:t>
            </a:r>
            <a:r>
              <a:rPr lang="ru-RU" b="1" dirty="0" smtClean="0">
                <a:latin typeface="+mj-lt"/>
              </a:rPr>
              <a:t>верховьях Томи </a:t>
            </a:r>
            <a:r>
              <a:rPr lang="ru-RU" dirty="0" smtClean="0">
                <a:latin typeface="+mj-lt"/>
              </a:rPr>
              <a:t>и на её притоках, встречается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сибирский северный олень</a:t>
            </a:r>
            <a:endParaRPr lang="ru-RU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639793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Живут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олени </a:t>
            </a:r>
            <a:r>
              <a:rPr lang="ru-RU" dirty="0" smtClean="0">
                <a:latin typeface="+mj-lt"/>
              </a:rPr>
              <a:t>стадами до </a:t>
            </a:r>
            <a:r>
              <a:rPr lang="ru-RU" b="1" dirty="0" smtClean="0">
                <a:latin typeface="+mj-lt"/>
              </a:rPr>
              <a:t>20 голов</a:t>
            </a:r>
            <a:r>
              <a:rPr lang="ru-RU" dirty="0" smtClean="0">
                <a:latin typeface="+mj-lt"/>
              </a:rPr>
              <a:t>. 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Рога</a:t>
            </a:r>
            <a:r>
              <a:rPr lang="ru-RU" dirty="0" smtClean="0">
                <a:latin typeface="+mj-lt"/>
              </a:rPr>
              <a:t> есть как у самцов, так и у самок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4000504"/>
            <a:ext cx="4211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Основное место обитания северных оленей – </a:t>
            </a:r>
            <a:r>
              <a:rPr lang="ru-RU" b="1" dirty="0" smtClean="0">
                <a:latin typeface="+mj-lt"/>
              </a:rPr>
              <a:t>горная тундра</a:t>
            </a:r>
            <a:r>
              <a:rPr lang="ru-RU" dirty="0" smtClean="0">
                <a:latin typeface="+mj-lt"/>
              </a:rPr>
              <a:t>, где они находят себе корм в виде </a:t>
            </a:r>
            <a:r>
              <a:rPr lang="ru-RU" b="1" dirty="0" smtClean="0">
                <a:latin typeface="+mj-lt"/>
              </a:rPr>
              <a:t>мхов</a:t>
            </a:r>
            <a:r>
              <a:rPr lang="ru-RU" dirty="0" smtClean="0">
                <a:latin typeface="+mj-lt"/>
              </a:rPr>
              <a:t> и </a:t>
            </a:r>
            <a:r>
              <a:rPr lang="ru-RU" b="1" dirty="0" smtClean="0">
                <a:latin typeface="+mj-lt"/>
              </a:rPr>
              <a:t>лишайников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молодых побегов деревьев </a:t>
            </a:r>
            <a:r>
              <a:rPr lang="ru-RU" dirty="0" smtClean="0">
                <a:latin typeface="+mj-lt"/>
              </a:rPr>
              <a:t>и </a:t>
            </a:r>
            <a:r>
              <a:rPr lang="ru-RU" b="1" dirty="0" smtClean="0">
                <a:latin typeface="+mj-lt"/>
              </a:rPr>
              <a:t>кустарников</a:t>
            </a:r>
            <a:endParaRPr lang="ru-RU" b="1" dirty="0">
              <a:latin typeface="+mj-lt"/>
            </a:endParaRPr>
          </a:p>
        </p:txBody>
      </p:sp>
      <p:pic>
        <p:nvPicPr>
          <p:cNvPr id="12290" name="Picture 2" descr="https://avatars.mds.yandex.net/get-pdb/231404/cfb1a355-c0d7-4395-8c28-a5ea882d3391/s80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571480"/>
            <a:ext cx="4019623" cy="3165453"/>
          </a:xfrm>
          <a:prstGeom prst="rect">
            <a:avLst/>
          </a:prstGeom>
          <a:noFill/>
        </p:spPr>
      </p:pic>
      <p:pic>
        <p:nvPicPr>
          <p:cNvPr id="12292" name="Picture 4" descr="http://yakutiakmns.org/wp-content/uploads/2016/12/28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500438"/>
            <a:ext cx="4000528" cy="31491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14291"/>
            <a:ext cx="435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Косуля</a:t>
            </a:r>
            <a:r>
              <a:rPr lang="ru-RU" dirty="0" smtClean="0">
                <a:latin typeface="+mj-lt"/>
              </a:rPr>
              <a:t> – красивый, грациозный олень Кемеровской области– обитает на окраине </a:t>
            </a:r>
            <a:r>
              <a:rPr lang="ru-RU" b="1" dirty="0" smtClean="0">
                <a:latin typeface="+mj-lt"/>
              </a:rPr>
              <a:t>тайги</a:t>
            </a:r>
            <a:r>
              <a:rPr lang="ru-RU" dirty="0" smtClean="0">
                <a:latin typeface="+mj-lt"/>
              </a:rPr>
              <a:t>, в </a:t>
            </a:r>
            <a:r>
              <a:rPr lang="ru-RU" b="1" dirty="0" smtClean="0">
                <a:latin typeface="+mj-lt"/>
              </a:rPr>
              <a:t>светлых лиственных лесах </a:t>
            </a:r>
            <a:r>
              <a:rPr lang="ru-RU" dirty="0" smtClean="0">
                <a:latin typeface="+mj-lt"/>
              </a:rPr>
              <a:t>и </a:t>
            </a:r>
            <a:r>
              <a:rPr lang="ru-RU" b="1" dirty="0" err="1" smtClean="0">
                <a:latin typeface="+mj-lt"/>
              </a:rPr>
              <a:t>лесостепях</a:t>
            </a:r>
            <a:r>
              <a:rPr lang="ru-RU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5720" y="733736"/>
            <a:ext cx="2376264" cy="623562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Косуля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788" y="2782669"/>
            <a:ext cx="4122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Это наиболее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распространённый</a:t>
            </a:r>
            <a:r>
              <a:rPr lang="ru-RU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вид оленей </a:t>
            </a:r>
            <a:r>
              <a:rPr lang="ru-RU" dirty="0" smtClean="0">
                <a:latin typeface="+mj-lt"/>
              </a:rPr>
              <a:t>нашей области.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3786190"/>
            <a:ext cx="449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Голову самца </a:t>
            </a:r>
            <a:r>
              <a:rPr lang="ru-RU" dirty="0" smtClean="0">
                <a:latin typeface="+mj-lt"/>
              </a:rPr>
              <a:t>украшают небольшие </a:t>
            </a:r>
            <a:r>
              <a:rPr lang="ru-RU" b="1" dirty="0" smtClean="0">
                <a:latin typeface="+mj-lt"/>
              </a:rPr>
              <a:t>ветвистые рога.</a:t>
            </a:r>
            <a:endParaRPr lang="ru-RU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14884"/>
            <a:ext cx="4497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Весной и осенью </a:t>
            </a:r>
            <a:r>
              <a:rPr lang="ru-RU" dirty="0" smtClean="0">
                <a:latin typeface="+mj-lt"/>
              </a:rPr>
              <a:t>табунки</a:t>
            </a:r>
          </a:p>
          <a:p>
            <a:r>
              <a:rPr lang="ru-RU" dirty="0" smtClean="0">
                <a:latin typeface="+mj-lt"/>
              </a:rPr>
              <a:t> ( десять и более ) косуль </a:t>
            </a:r>
            <a:r>
              <a:rPr lang="ru-RU" b="1" dirty="0" smtClean="0">
                <a:latin typeface="+mj-lt"/>
              </a:rPr>
              <a:t>кочуют</a:t>
            </a:r>
            <a:r>
              <a:rPr lang="ru-RU" dirty="0" smtClean="0">
                <a:latin typeface="+mj-lt"/>
              </a:rPr>
              <a:t> – весной уходят в горы, спасаясь от насекомых, осенью спускаются в низменные места с меньшим снежным покровом.</a:t>
            </a:r>
            <a:endParaRPr lang="ru-RU" dirty="0">
              <a:latin typeface="+mj-lt"/>
            </a:endParaRPr>
          </a:p>
        </p:txBody>
      </p:sp>
      <p:pic>
        <p:nvPicPr>
          <p:cNvPr id="11266" name="Picture 2" descr="http://itd1.mycdn.me/image?id=857603180139&amp;t=20&amp;plc=WEB&amp;tkn=*aSVl9m1AI1T_OSMnbqm97KSEZe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643354"/>
            <a:ext cx="3857652" cy="2786042"/>
          </a:xfrm>
          <a:prstGeom prst="rect">
            <a:avLst/>
          </a:prstGeom>
          <a:noFill/>
        </p:spPr>
      </p:pic>
      <p:pic>
        <p:nvPicPr>
          <p:cNvPr id="11268" name="Picture 4" descr="http://www.pavelin.ru/images/stories/kosuli/Kos_02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642918"/>
            <a:ext cx="3860137" cy="27935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4282" y="357166"/>
            <a:ext cx="2376264" cy="72008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Кабарга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Самый </a:t>
            </a:r>
            <a:r>
              <a:rPr lang="ru-RU" b="1" dirty="0" smtClean="0">
                <a:latin typeface="+mj-lt"/>
              </a:rPr>
              <a:t>маленький</a:t>
            </a:r>
            <a:r>
              <a:rPr lang="ru-RU" dirty="0" smtClean="0">
                <a:latin typeface="+mj-lt"/>
              </a:rPr>
              <a:t> и </a:t>
            </a:r>
            <a:r>
              <a:rPr lang="ru-RU" b="1" dirty="0" smtClean="0">
                <a:latin typeface="+mj-lt"/>
              </a:rPr>
              <a:t>редкий олень </a:t>
            </a:r>
            <a:r>
              <a:rPr lang="ru-RU" dirty="0" smtClean="0">
                <a:latin typeface="+mj-lt"/>
              </a:rPr>
              <a:t>Кемеровской области –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кабарга.</a:t>
            </a:r>
            <a:endParaRPr lang="ru-RU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85736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У 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самцов кабарги </a:t>
            </a:r>
            <a:r>
              <a:rPr lang="ru-RU" b="1" dirty="0" smtClean="0">
                <a:latin typeface="+mj-lt"/>
              </a:rPr>
              <a:t>нет рогов</a:t>
            </a:r>
            <a:r>
              <a:rPr lang="ru-RU" dirty="0" smtClean="0">
                <a:latin typeface="+mj-lt"/>
              </a:rPr>
              <a:t>, зато есть </a:t>
            </a:r>
            <a:r>
              <a:rPr lang="ru-RU" b="1" dirty="0" smtClean="0">
                <a:latin typeface="+mj-lt"/>
              </a:rPr>
              <a:t>клыки.</a:t>
            </a:r>
            <a:endParaRPr lang="ru-RU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4974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Кабарга </a:t>
            </a:r>
            <a:r>
              <a:rPr lang="ru-RU" dirty="0" smtClean="0">
                <a:latin typeface="+mj-lt"/>
              </a:rPr>
              <a:t>любит </a:t>
            </a:r>
            <a:r>
              <a:rPr lang="ru-RU" b="1" dirty="0" smtClean="0">
                <a:latin typeface="+mj-lt"/>
              </a:rPr>
              <a:t>кедровые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пихтовые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еловые</a:t>
            </a:r>
            <a:r>
              <a:rPr lang="ru-RU" dirty="0" smtClean="0">
                <a:latin typeface="+mj-lt"/>
              </a:rPr>
              <a:t> леса средневысотных гор Кузнецкого Алатау.</a:t>
            </a:r>
            <a:endParaRPr lang="ru-RU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071942"/>
            <a:ext cx="4501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Основная пища </a:t>
            </a:r>
            <a:r>
              <a:rPr lang="ru-RU" dirty="0" smtClean="0">
                <a:latin typeface="+mj-lt"/>
              </a:rPr>
              <a:t>кабарги – </a:t>
            </a:r>
            <a:r>
              <a:rPr lang="ru-RU" b="1" dirty="0" smtClean="0">
                <a:latin typeface="+mj-lt"/>
              </a:rPr>
              <a:t>мхи</a:t>
            </a:r>
            <a:r>
              <a:rPr lang="ru-RU" dirty="0" smtClean="0">
                <a:latin typeface="+mj-lt"/>
              </a:rPr>
              <a:t> и </a:t>
            </a:r>
            <a:r>
              <a:rPr lang="ru-RU" b="1" dirty="0" smtClean="0">
                <a:latin typeface="+mj-lt"/>
              </a:rPr>
              <a:t>лишайники.</a:t>
            </a:r>
            <a:endParaRPr lang="ru-RU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7920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+mj-lt"/>
              </a:rPr>
              <a:t>У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самцов кабарги </a:t>
            </a:r>
            <a:r>
              <a:rPr lang="ru-RU" dirty="0" smtClean="0">
                <a:latin typeface="+mj-lt"/>
              </a:rPr>
              <a:t>ценится </a:t>
            </a:r>
            <a:r>
              <a:rPr lang="ru-RU" b="1" dirty="0" smtClean="0">
                <a:latin typeface="+mj-lt"/>
              </a:rPr>
              <a:t>мускусная железа</a:t>
            </a:r>
            <a:r>
              <a:rPr lang="ru-RU" dirty="0" smtClean="0">
                <a:latin typeface="+mj-lt"/>
              </a:rPr>
              <a:t>.  Её содержимое применяется в парфюмерии.</a:t>
            </a:r>
            <a:endParaRPr lang="ru-RU" dirty="0">
              <a:latin typeface="+mj-lt"/>
            </a:endParaRPr>
          </a:p>
        </p:txBody>
      </p:sp>
      <p:pic>
        <p:nvPicPr>
          <p:cNvPr id="10242" name="Picture 2" descr="http://img1news.restbee.ru/10-zhivotnykh-kotorykh-vy-nikoghda-nie-vidieli/10-zhivotnyh-kotoryh-vy-nikogda-ne-videli-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571876"/>
            <a:ext cx="4214842" cy="3079391"/>
          </a:xfrm>
          <a:prstGeom prst="rect">
            <a:avLst/>
          </a:prstGeom>
          <a:noFill/>
        </p:spPr>
      </p:pic>
      <p:pic>
        <p:nvPicPr>
          <p:cNvPr id="10244" name="Picture 4" descr="http://topkin.ru/wp-content/uploads/2017/10/Samyiy-bolshoy-ostrov-Rossii-sahalinskaya-kabarg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3" y="428604"/>
            <a:ext cx="3934497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260648"/>
            <a:ext cx="2376264" cy="72008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Медведь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80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Бурый медведь</a:t>
            </a:r>
            <a:r>
              <a:rPr lang="ru-RU" dirty="0" smtClean="0">
                <a:latin typeface="+mj-lt"/>
              </a:rPr>
              <a:t> – характерный обитатель лесов Кемеровской области. Предпочитает </a:t>
            </a:r>
            <a:r>
              <a:rPr lang="ru-RU" b="1" dirty="0" smtClean="0">
                <a:latin typeface="+mj-lt"/>
              </a:rPr>
              <a:t>темнохвойную тайгу.</a:t>
            </a:r>
            <a:endParaRPr lang="ru-RU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916832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Этот крупный зверь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 всеяден </a:t>
            </a:r>
            <a:r>
              <a:rPr lang="ru-RU" dirty="0" smtClean="0">
                <a:latin typeface="+mj-lt"/>
              </a:rPr>
              <a:t>– ест </a:t>
            </a:r>
            <a:r>
              <a:rPr lang="ru-RU" b="1" dirty="0" smtClean="0">
                <a:latin typeface="+mj-lt"/>
              </a:rPr>
              <a:t>ягоды</a:t>
            </a:r>
            <a:r>
              <a:rPr lang="ru-RU" dirty="0" smtClean="0">
                <a:latin typeface="+mj-lt"/>
              </a:rPr>
              <a:t>, кедровые орехи, </a:t>
            </a:r>
            <a:r>
              <a:rPr lang="ru-RU" b="1" dirty="0" smtClean="0">
                <a:latin typeface="+mj-lt"/>
              </a:rPr>
              <a:t>клубни растений</a:t>
            </a:r>
            <a:r>
              <a:rPr lang="ru-RU" dirty="0" smtClean="0">
                <a:latin typeface="+mj-lt"/>
              </a:rPr>
              <a:t>, разоряет </a:t>
            </a:r>
            <a:r>
              <a:rPr lang="ru-RU" b="1" dirty="0" smtClean="0">
                <a:latin typeface="+mj-lt"/>
              </a:rPr>
              <a:t>пасеки</a:t>
            </a:r>
            <a:r>
              <a:rPr lang="ru-RU" dirty="0" smtClean="0">
                <a:latin typeface="+mj-lt"/>
              </a:rPr>
              <a:t>, нападает на </a:t>
            </a:r>
            <a:r>
              <a:rPr lang="ru-RU" b="1" dirty="0" smtClean="0">
                <a:latin typeface="+mj-lt"/>
              </a:rPr>
              <a:t>маралов</a:t>
            </a:r>
            <a:r>
              <a:rPr lang="ru-RU" dirty="0" smtClean="0">
                <a:latin typeface="+mj-lt"/>
              </a:rPr>
              <a:t>, </a:t>
            </a:r>
            <a:r>
              <a:rPr lang="ru-RU" b="1" dirty="0" smtClean="0">
                <a:latin typeface="+mj-lt"/>
              </a:rPr>
              <a:t>лосят</a:t>
            </a:r>
            <a:r>
              <a:rPr lang="ru-RU" dirty="0" smtClean="0">
                <a:latin typeface="+mj-lt"/>
              </a:rPr>
              <a:t>, на </a:t>
            </a:r>
            <a:r>
              <a:rPr lang="ru-RU" b="1" dirty="0" smtClean="0">
                <a:latin typeface="+mj-lt"/>
              </a:rPr>
              <a:t>домашний скот.</a:t>
            </a:r>
            <a:endParaRPr lang="ru-RU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40005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+mj-lt"/>
              </a:rPr>
              <a:t>Зимой </a:t>
            </a:r>
            <a:r>
              <a:rPr lang="ru-RU" dirty="0" smtClean="0">
                <a:latin typeface="+mj-lt"/>
              </a:rPr>
              <a:t> медведь впадает в </a:t>
            </a:r>
            <a:r>
              <a:rPr lang="ru-RU" b="1" dirty="0" smtClean="0">
                <a:latin typeface="+mj-lt"/>
              </a:rPr>
              <a:t>спячку</a:t>
            </a:r>
            <a:r>
              <a:rPr lang="ru-RU" dirty="0" smtClean="0">
                <a:latin typeface="+mj-lt"/>
              </a:rPr>
              <a:t>, берлогу устраивает в самых глухих местах тайги, в буреломах. У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 медведицы </a:t>
            </a:r>
            <a:r>
              <a:rPr lang="ru-RU" dirty="0" smtClean="0">
                <a:latin typeface="+mj-lt"/>
              </a:rPr>
              <a:t>в берлоге появляются </a:t>
            </a:r>
            <a:r>
              <a:rPr lang="ru-RU" b="1" dirty="0" smtClean="0">
                <a:latin typeface="+mj-lt"/>
              </a:rPr>
              <a:t>один – два медвежонка.</a:t>
            </a:r>
            <a:endParaRPr lang="ru-RU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5733256"/>
            <a:ext cx="3158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</a:rPr>
              <a:t>Живёт </a:t>
            </a:r>
            <a:r>
              <a:rPr lang="ru-RU" i="1" dirty="0" smtClean="0">
                <a:solidFill>
                  <a:srgbClr val="FF0000"/>
                </a:solidFill>
                <a:latin typeface="+mj-lt"/>
              </a:rPr>
              <a:t>медведь</a:t>
            </a:r>
            <a:r>
              <a:rPr lang="ru-RU" dirty="0" smtClean="0">
                <a:latin typeface="+mj-lt"/>
              </a:rPr>
              <a:t> до </a:t>
            </a:r>
            <a:r>
              <a:rPr lang="ru-RU" b="1" dirty="0" smtClean="0">
                <a:latin typeface="+mj-lt"/>
              </a:rPr>
              <a:t>50 – </a:t>
            </a:r>
            <a:r>
              <a:rPr lang="ru-RU" b="1" dirty="0" err="1" smtClean="0">
                <a:latin typeface="+mj-lt"/>
              </a:rPr>
              <a:t>ти</a:t>
            </a:r>
            <a:r>
              <a:rPr lang="ru-RU" b="1" dirty="0" smtClean="0">
                <a:latin typeface="+mj-lt"/>
              </a:rPr>
              <a:t> лет.</a:t>
            </a:r>
            <a:endParaRPr lang="ru-RU" b="1" dirty="0">
              <a:latin typeface="+mj-lt"/>
            </a:endParaRPr>
          </a:p>
        </p:txBody>
      </p:sp>
      <p:pic>
        <p:nvPicPr>
          <p:cNvPr id="9218" name="Picture 2" descr="https://i.ytimg.com/vi/MjcwRln3wFk/maxresdefaul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286124"/>
            <a:ext cx="4000528" cy="3348656"/>
          </a:xfrm>
          <a:prstGeom prst="rect">
            <a:avLst/>
          </a:prstGeom>
          <a:noFill/>
        </p:spPr>
      </p:pic>
      <p:sp>
        <p:nvSpPr>
          <p:cNvPr id="9220" name="AutoShape 4" descr="https://im0-tub-ru.yandex.net/i?id=42cd0e7dcc2c7601774c021b01200a26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s://im0-tub-ru.yandex.net/i?id=42cd0e7dcc2c7601774c021b01200a26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1480"/>
            <a:ext cx="4071966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1703</TotalTime>
  <Words>1317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Кемеровская  область</vt:lpstr>
      <vt:lpstr>Слайд 2</vt:lpstr>
      <vt:lpstr>Карта  заповедников Кемеровской области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Кемеровская  область</dc:title>
  <dc:creator>LAN_OS</dc:creator>
  <cp:lastModifiedBy>User-6</cp:lastModifiedBy>
  <cp:revision>183</cp:revision>
  <dcterms:created xsi:type="dcterms:W3CDTF">2012-11-08T11:40:48Z</dcterms:created>
  <dcterms:modified xsi:type="dcterms:W3CDTF">2018-02-08T03:36:03Z</dcterms:modified>
</cp:coreProperties>
</file>